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1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charts/chart2.xml" ContentType="application/vnd.openxmlformats-officedocument.drawingml.chart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[Ingresos mensuales US$]</c:v>
                </c:pt>
              </c:strCache>
            </c:strRef>
          </c:tx>
          <c:spPr>
            <a:solidFill>
              <a:srgbClr val="E94E8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[Mes 1]</c:v>
                  </c:pt>
                  <c:pt idx="1">
                    <c:v>[Mes 2]</c:v>
                  </c:pt>
                  <c:pt idx="2">
                    <c:v>[Mes 3]</c:v>
                  </c:pt>
                  <c:pt idx="3">
                    <c:v>[Mes 4]</c:v>
                  </c:pt>
                  <c:pt idx="4">
                    <c:v>[Mes 5]</c:v>
                  </c:pt>
                  <c:pt idx="5">
                    <c:v>[Mes 6]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1200</c:v>
                </c:pt>
                <c:pt idx="1">
                  <c:v>1900</c:v>
                </c:pt>
                <c:pt idx="2">
                  <c:v>3100</c:v>
                </c:pt>
                <c:pt idx="3">
                  <c:v>4400</c:v>
                </c:pt>
                <c:pt idx="4">
                  <c:v>6800</c:v>
                </c:pt>
                <c:pt idx="5">
                  <c:v>9500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[Ingresos, US$ miles]</c:v>
                </c:pt>
              </c:strCache>
            </c:strRef>
          </c:tx>
          <c:spPr>
            <a:solidFill>
              <a:srgbClr val="E94E87"/>
            </a:solidFill>
            <a:ln w="38100" cap="flat">
              <a:solidFill>
                <a:srgbClr val="E94E87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E94E87"/>
              </a:solidFill>
              <a:ln w="9525" cap="flat">
                <a:solidFill>
                  <a:srgbClr val="E94E87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Sheet1!$A$2:$A$4</c:f>
              <c:multiLvlStrCache>
                <c:ptCount val="3"/>
                <c:lvl>
                  <c:pt idx="0">
                    <c:v>[Año 1]</c:v>
                  </c:pt>
                  <c:pt idx="1">
                    <c:v>[Año 2]</c:v>
                  </c:pt>
                  <c:pt idx="2">
                    <c:v>[Año 3]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120</c:v>
                </c:pt>
                <c:pt idx="1">
                  <c:v>480</c:v>
                </c:pt>
                <c:pt idx="2">
                  <c:v>1400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[Costos, US$ miles]</c:v>
                </c:pt>
              </c:strCache>
            </c:strRef>
          </c:tx>
          <c:spPr>
            <a:solidFill>
              <a:srgbClr val="94A3B8"/>
            </a:solidFill>
            <a:ln w="38100" cap="flat">
              <a:solidFill>
                <a:srgbClr val="94A3B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94A3B8"/>
              </a:solidFill>
              <a:ln w="9525" cap="flat">
                <a:solidFill>
                  <a:srgbClr val="94A3B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Sheet1!$A$2:$A$4</c:f>
              <c:multiLvlStrCache>
                <c:ptCount val="3"/>
                <c:lvl>
                  <c:pt idx="0">
                    <c:v>[Año 1]</c:v>
                  </c:pt>
                  <c:pt idx="1">
                    <c:v>[Año 2]</c:v>
                  </c:pt>
                  <c:pt idx="2">
                    <c:v>[Año 3]</c:v>
                  </c:pt>
                </c:lvl>
              </c:multiLvlStrCache>
            </c:multiLvl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200</c:v>
                </c:pt>
                <c:pt idx="1">
                  <c:v>420</c:v>
                </c:pt>
                <c:pt idx="2">
                  <c:v>900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 — Portada: nombre, tagline de una línea y contacto. Si el tagline no explica qué haces, ya empezaste perdiendo. Tip: léelo en voz alta a alguien externo; si pregunta '¿pero qué hacen?', reescríbelo.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10 — Equipo: por qué este equipo puede ejecutar esto. Un logro concreto por persona vale más que la lista de universidades.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11 — Proyecciones: 3 años con supuestos explícitos. El inversionista no cree el número final; evalúa la calidad de tus supuestos.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12 — La pregunta: cuánto levantas, en qué lo usas y a qué hitos te lleva. Termina con un llamado a la acción claro: la próxima reunión.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Plantilla gratuita de slides.cl — más recursos en slides.cl/recursos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 — Problema: descríbelo en términos del cliente, no de tu producto. Un dato duro con fuente vale más que tres adjetivos.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3 — Solución: qué haces y por qué es 10 veces mejor que la alternativa. Evita jerga técnica; el inversionista no es tu usuario.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4 — Producto: 2 o 3 pantallas o fotos reales. Si aún no existe, un prototipo navegable. Nada vende más que verlo funcionando.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5 — Mercado: TAM/SAM/SOM con fuentes creíbles y lógica bottom-up (clientes × ticket), no 'si capturamos el 1% de China'.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6 — Modelo de negocio: cómo ganas dinero, con precios reales. Si tienes unit economics tempranos (CAC, LTV), muéstralos.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7 — Tracción: crecimiento, ingresos, clientes, retención. Si tienes buenos números, esta slide puede ir incluso antes. El gráfico es editable: clic derecho → Editar datos.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8 — Competencia: matriz honesta con 2 ejes que le importen al cliente. Incluye el status quo (Excel, no hacer nada) como competidor.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9 — Ventaja competitiva: por qué tú y no otro. Si tu única ventaja es 'llegamos primero', prepárate para la repregunta.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0515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spc="300" kern="0" dirty="0">
                <a:solidFill>
                  <a:srgbClr val="F472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PITCH DECK · [AÑO]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1554480"/>
            <a:ext cx="8229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[Nombre de tu empresa]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1097280" y="2514600"/>
            <a:ext cx="6949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[Qué haces y para quién, en una sola línea]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4023360" y="3246120"/>
            <a:ext cx="1097280" cy="0"/>
          </a:xfrm>
          <a:prstGeom prst="line">
            <a:avLst/>
          </a:prstGeom>
          <a:noFill/>
          <a:ln w="25400">
            <a:solidFill>
              <a:srgbClr val="E94E8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3474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[nombre@empresa.com]  ·  [+56 9 XXXX XXXX]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57200" y="46634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755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Plantilla gratuita de slides.cl — borra este texto al usarla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420624" cy="420624"/>
          </a:xfrm>
          <a:prstGeom prst="ellipse">
            <a:avLst/>
          </a:prstGeom>
          <a:solidFill>
            <a:srgbClr val="E94E8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8404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1005840" y="45720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EQUIPO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Quiénes van a ejecutar esto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13716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Objetivo: demostrar que ESTE equipo puede ganar ESTE mercado.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863840" y="4828032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slides.cl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1051560" y="1874520"/>
            <a:ext cx="1005840" cy="1005840"/>
          </a:xfrm>
          <a:prstGeom prst="ellipse">
            <a:avLst/>
          </a:prstGeom>
          <a:solidFill>
            <a:srgbClr val="E2E8F0"/>
          </a:solidFill>
          <a:ln/>
        </p:spPr>
      </p:sp>
      <p:sp>
        <p:nvSpPr>
          <p:cNvPr id="9" name="Text 7"/>
          <p:cNvSpPr/>
          <p:nvPr/>
        </p:nvSpPr>
        <p:spPr>
          <a:xfrm>
            <a:off x="1051560" y="187452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[Foto]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3017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[Nombre]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" y="329184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94E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[Rol]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31520" y="3566160"/>
            <a:ext cx="1645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[1 línea: experiencia relevante o logro concreto]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200400" y="1874520"/>
            <a:ext cx="1005840" cy="1005840"/>
          </a:xfrm>
          <a:prstGeom prst="ellipse">
            <a:avLst/>
          </a:prstGeom>
          <a:solidFill>
            <a:srgbClr val="E2E8F0"/>
          </a:solidFill>
          <a:ln/>
        </p:spPr>
      </p:sp>
      <p:sp>
        <p:nvSpPr>
          <p:cNvPr id="14" name="Text 12"/>
          <p:cNvSpPr/>
          <p:nvPr/>
        </p:nvSpPr>
        <p:spPr>
          <a:xfrm>
            <a:off x="3200400" y="187452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[Foto]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788920" y="3017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[Nombre]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2788920" y="329184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94E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[Rol]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880360" y="3566160"/>
            <a:ext cx="1645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[1 línea: experiencia relevante o logro concreto]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5349240" y="1874520"/>
            <a:ext cx="1005840" cy="1005840"/>
          </a:xfrm>
          <a:prstGeom prst="ellipse">
            <a:avLst/>
          </a:prstGeom>
          <a:solidFill>
            <a:srgbClr val="E2E8F0"/>
          </a:solidFill>
          <a:ln/>
        </p:spPr>
      </p:sp>
      <p:sp>
        <p:nvSpPr>
          <p:cNvPr id="19" name="Text 17"/>
          <p:cNvSpPr/>
          <p:nvPr/>
        </p:nvSpPr>
        <p:spPr>
          <a:xfrm>
            <a:off x="5349240" y="187452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[Foto]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937760" y="3017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[Nombre]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937760" y="329184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94E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[Rol]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029200" y="3566160"/>
            <a:ext cx="1645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[1 línea: experiencia relevante o logro concreto]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7498080" y="1874520"/>
            <a:ext cx="1005840" cy="1005840"/>
          </a:xfrm>
          <a:prstGeom prst="ellipse">
            <a:avLst/>
          </a:prstGeom>
          <a:solidFill>
            <a:srgbClr val="E2E8F0"/>
          </a:solidFill>
          <a:ln/>
        </p:spPr>
      </p:sp>
      <p:sp>
        <p:nvSpPr>
          <p:cNvPr id="24" name="Text 22"/>
          <p:cNvSpPr/>
          <p:nvPr/>
        </p:nvSpPr>
        <p:spPr>
          <a:xfrm>
            <a:off x="7498080" y="187452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[Foto]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7086600" y="30175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[Nombre]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7086600" y="329184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E94E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[Rol]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7178040" y="3566160"/>
            <a:ext cx="1645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[1 línea: experiencia relevante o logro concreto]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420624" cy="420624"/>
          </a:xfrm>
          <a:prstGeom prst="ellipse">
            <a:avLst/>
          </a:prstGeom>
          <a:solidFill>
            <a:srgbClr val="E94E8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8404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1005840" y="45720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PROYECCIONES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años, con supuestos explícitos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13716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Objetivo: mostrar ambición con los pies en la tierra. El gráfico es editable con tus datos.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863840" y="4828032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slides.cl</a:t>
            </a:r>
            <a:endParaRPr lang="en-US" sz="900" dirty="0"/>
          </a:p>
        </p:txBody>
      </p:sp>
      <p:graphicFrame>
        <p:nvGraphicFramePr>
          <p:cNvPr id="8" name="Chart 0" descr=""/>
          <p:cNvGraphicFramePr/>
          <p:nvPr/>
        </p:nvGraphicFramePr>
        <p:xfrm>
          <a:off x="457200" y="1828800"/>
          <a:ext cx="4937760" cy="2743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Text 6"/>
          <p:cNvSpPr/>
          <p:nvPr/>
        </p:nvSpPr>
        <p:spPr>
          <a:xfrm>
            <a:off x="5760720" y="182880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Supuestos clave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5760720" y="2240280"/>
            <a:ext cx="30175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[Nº de clientes por año y de dónde salen]</a:t>
            </a:r>
            <a:endParaRPr lang="en-US" sz="11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[Ticket promedio y su evolución]</a:t>
            </a:r>
            <a:endParaRPr lang="en-US" sz="11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1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[Cuándo llegas a break-even]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420624" cy="420624"/>
          </a:xfrm>
          <a:prstGeom prst="ellipse">
            <a:avLst/>
          </a:prstGeom>
          <a:solidFill>
            <a:srgbClr val="E94E8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8404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1005840" y="45720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PREGUNTA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1887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Estamos levantando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160020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[US$ XXX.XXX]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457200" y="2560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[XX] meses de operación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1234440" y="3200400"/>
            <a:ext cx="2103120" cy="1051560"/>
          </a:xfrm>
          <a:prstGeom prst="roundRect">
            <a:avLst>
              <a:gd name="adj" fmla="val 7826"/>
            </a:avLst>
          </a:prstGeom>
          <a:solidFill>
            <a:srgbClr val="1E293B"/>
          </a:solidFill>
          <a:ln/>
        </p:spPr>
      </p:sp>
      <p:sp>
        <p:nvSpPr>
          <p:cNvPr id="9" name="Text 7"/>
          <p:cNvSpPr/>
          <p:nvPr/>
        </p:nvSpPr>
        <p:spPr>
          <a:xfrm>
            <a:off x="1234440" y="3310128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72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[XX%]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234440" y="3767328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[Producto]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566160" y="3200400"/>
            <a:ext cx="2103120" cy="1051560"/>
          </a:xfrm>
          <a:prstGeom prst="roundRect">
            <a:avLst>
              <a:gd name="adj" fmla="val 7826"/>
            </a:avLst>
          </a:prstGeom>
          <a:solidFill>
            <a:srgbClr val="1E293B"/>
          </a:solidFill>
          <a:ln/>
        </p:spPr>
      </p:sp>
      <p:sp>
        <p:nvSpPr>
          <p:cNvPr id="12" name="Text 10"/>
          <p:cNvSpPr/>
          <p:nvPr/>
        </p:nvSpPr>
        <p:spPr>
          <a:xfrm>
            <a:off x="3566160" y="3310128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72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[XX%]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566160" y="3767328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[Ventas y marketing]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897880" y="3200400"/>
            <a:ext cx="2103120" cy="1051560"/>
          </a:xfrm>
          <a:prstGeom prst="roundRect">
            <a:avLst>
              <a:gd name="adj" fmla="val 7826"/>
            </a:avLst>
          </a:prstGeom>
          <a:solidFill>
            <a:srgbClr val="1E293B"/>
          </a:solidFill>
          <a:ln/>
        </p:spPr>
      </p:sp>
      <p:sp>
        <p:nvSpPr>
          <p:cNvPr id="15" name="Text 13"/>
          <p:cNvSpPr/>
          <p:nvPr/>
        </p:nvSpPr>
        <p:spPr>
          <a:xfrm>
            <a:off x="5897880" y="3310128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72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[XX%]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5897880" y="3767328"/>
            <a:ext cx="2103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[Equipo]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57200" y="44348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[Con esto alcanzamos: hito 1 · hito 2 · hito 3]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114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Cómo usar esta plantilla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777240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Reemplaza todo lo que está [entre corchetes] con tu contenido real.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 slide tiene notas del presentador con consejos — míralas en la vista Notas.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 gráficos son editables: clic derecho → Editar datos.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Mantén el orden: está pensado para cómo lee un inversionista.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Borra esta slide antes de enviar tu deck.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57200" y="3383280"/>
            <a:ext cx="8229600" cy="1234440"/>
          </a:xfrm>
          <a:prstGeom prst="roundRect">
            <a:avLst>
              <a:gd name="adj" fmla="val 7407"/>
            </a:avLst>
          </a:prstGeom>
          <a:solidFill>
            <a:srgbClr val="0F172A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361188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¿Quieres que tu deck lo diseñe un equipo profesional?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22960" y="4005072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Lee la guía completa en slides.cl/insights y escríbenos a contacto@slides.cl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217920" y="3703320"/>
            <a:ext cx="21945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472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slides.cl</a:t>
            </a:r>
            <a:endParaRPr lang="en-US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420624" cy="420624"/>
          </a:xfrm>
          <a:prstGeom prst="ellipse">
            <a:avLst/>
          </a:prstGeom>
          <a:solidFill>
            <a:srgbClr val="E94E8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8404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1005840" y="45720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PROBLEMA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dolor que resuelves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13716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Objetivo: que el lector piense 'esto es real y me pasa (o le pasa a mi mercado)'.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863840" y="4828032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slides.cl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57200" y="1920240"/>
            <a:ext cx="493776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[¿Quién sufre el problema? Sé específico: cargo, industria, tamaño]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[¿Qué hacen hoy para resolverlo y por qué es insuficiente?]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[¿Qué cuesta no resolverlo? Tiempo, dinero, riesgo]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760720" y="1874520"/>
            <a:ext cx="2926080" cy="2377440"/>
          </a:xfrm>
          <a:prstGeom prst="roundRect">
            <a:avLst>
              <a:gd name="adj" fmla="val 3846"/>
            </a:avLst>
          </a:prstGeom>
          <a:solidFill>
            <a:srgbClr val="FDF2F7"/>
          </a:solidFill>
          <a:ln/>
          <a:effectLst>
            <a:outerShdw sx="100000" sy="100000" kx="0" ky="0" algn="bl" rotWithShape="0" blurRad="76200" dist="25400" dir="27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5760720" y="224028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E94E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[XX%]</a:t>
            </a:r>
            <a:endParaRPr lang="en-US" sz="4800" dirty="0"/>
          </a:p>
        </p:txBody>
      </p:sp>
      <p:sp>
        <p:nvSpPr>
          <p:cNvPr id="11" name="Text 9"/>
          <p:cNvSpPr/>
          <p:nvPr/>
        </p:nvSpPr>
        <p:spPr>
          <a:xfrm>
            <a:off x="6035040" y="3200400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[dato duro que dimensione el problema, con fuente]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420624" cy="420624"/>
          </a:xfrm>
          <a:prstGeom prst="ellipse">
            <a:avLst/>
          </a:prstGeom>
          <a:solidFill>
            <a:srgbClr val="E94E8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8404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1005840" y="45720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SOLUCIÓN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Qué haces y por qué es 10x mejor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13716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Objetivo: conectar el dolor de la slide anterior con tu propuesta, sin jerga.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863840" y="4828032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slides.cl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57200" y="1920240"/>
            <a:ext cx="493776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[Tu solución en una frase simple]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[Por qué es 10x mejor que la alternativa actual: más rápido, más barato, mejor resultado]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[Por qué ahora: qué cambió en el mercado o la tecnología que lo hace posible]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760720" y="1874520"/>
            <a:ext cx="2926080" cy="2377440"/>
          </a:xfrm>
          <a:prstGeom prst="roundRect">
            <a:avLst>
              <a:gd name="adj" fmla="val 3077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dash"/>
          </a:ln>
        </p:spPr>
      </p:sp>
      <p:sp>
        <p:nvSpPr>
          <p:cNvPr id="10" name="Text 8"/>
          <p:cNvSpPr/>
          <p:nvPr/>
        </p:nvSpPr>
        <p:spPr>
          <a:xfrm>
            <a:off x="5760720" y="1874520"/>
            <a:ext cx="2926080" cy="237744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[Imagen o diagrama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tu solución]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420624" cy="420624"/>
          </a:xfrm>
          <a:prstGeom prst="ellipse">
            <a:avLst/>
          </a:prstGeom>
          <a:solidFill>
            <a:srgbClr val="E94E8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8404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1005840" y="45720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Muéstralo, no lo cuentes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13716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Objetivo: demo antes que palabras — 2 o 3 pantallas o fotos reales.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863840" y="4828032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slides.cl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874520"/>
            <a:ext cx="2606040" cy="2148840"/>
          </a:xfrm>
          <a:prstGeom prst="roundRect">
            <a:avLst>
              <a:gd name="adj" fmla="val 3404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457200" y="1874520"/>
            <a:ext cx="2606040" cy="214884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[Pantalla o foto 1]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11480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[Qué muestra 1]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291840" y="1874520"/>
            <a:ext cx="2606040" cy="2148840"/>
          </a:xfrm>
          <a:prstGeom prst="roundRect">
            <a:avLst>
              <a:gd name="adj" fmla="val 3404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dash"/>
          </a:ln>
        </p:spPr>
      </p:sp>
      <p:sp>
        <p:nvSpPr>
          <p:cNvPr id="12" name="Text 10"/>
          <p:cNvSpPr/>
          <p:nvPr/>
        </p:nvSpPr>
        <p:spPr>
          <a:xfrm>
            <a:off x="3291840" y="1874520"/>
            <a:ext cx="2606040" cy="214884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[Pantalla o foto 2]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291840" y="411480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[Qué muestra 2]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126480" y="1874520"/>
            <a:ext cx="2606040" cy="2148840"/>
          </a:xfrm>
          <a:prstGeom prst="roundRect">
            <a:avLst>
              <a:gd name="adj" fmla="val 3404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dash"/>
          </a:ln>
        </p:spPr>
      </p:sp>
      <p:sp>
        <p:nvSpPr>
          <p:cNvPr id="15" name="Text 13"/>
          <p:cNvSpPr/>
          <p:nvPr/>
        </p:nvSpPr>
        <p:spPr>
          <a:xfrm>
            <a:off x="6126480" y="1874520"/>
            <a:ext cx="2606040" cy="214884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[Pantalla o foto 3]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126480" y="4114800"/>
            <a:ext cx="2606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[Qué muestra 3]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420624" cy="420624"/>
          </a:xfrm>
          <a:prstGeom prst="ellipse">
            <a:avLst/>
          </a:prstGeom>
          <a:solidFill>
            <a:srgbClr val="E94E8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8404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1005840" y="45720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MERCADO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TAM · SAM · SOM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13716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Objetivo: demostrar que el premio es grande y que tu cálculo es de abajo hacia arriba.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863840" y="4828032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slides.cl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2103120"/>
            <a:ext cx="1828800" cy="1828800"/>
          </a:xfrm>
          <a:prstGeom prst="ellipse">
            <a:avLst/>
          </a:prstGeom>
          <a:solidFill>
            <a:srgbClr val="DBEAFE"/>
          </a:solidFill>
          <a:ln/>
        </p:spPr>
      </p:sp>
      <p:sp>
        <p:nvSpPr>
          <p:cNvPr id="9" name="Text 7"/>
          <p:cNvSpPr/>
          <p:nvPr/>
        </p:nvSpPr>
        <p:spPr>
          <a:xfrm>
            <a:off x="457200" y="21031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TAM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[US$ X]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274320" y="434340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[Mercado total]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2514600" y="2308860"/>
            <a:ext cx="1417320" cy="1417320"/>
          </a:xfrm>
          <a:prstGeom prst="ellipse">
            <a:avLst/>
          </a:prstGeom>
          <a:solidFill>
            <a:srgbClr val="BFDBFE"/>
          </a:solidFill>
          <a:ln/>
        </p:spPr>
      </p:sp>
      <p:sp>
        <p:nvSpPr>
          <p:cNvPr id="12" name="Text 10"/>
          <p:cNvSpPr/>
          <p:nvPr/>
        </p:nvSpPr>
        <p:spPr>
          <a:xfrm>
            <a:off x="2514600" y="2308860"/>
            <a:ext cx="14173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[US$ X]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331720" y="434340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[Mercado alcanzable]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160520" y="2514600"/>
            <a:ext cx="1005840" cy="1005840"/>
          </a:xfrm>
          <a:prstGeom prst="ellipse">
            <a:avLst/>
          </a:prstGeom>
          <a:solidFill>
            <a:srgbClr val="E94E87"/>
          </a:solidFill>
          <a:ln/>
        </p:spPr>
      </p:sp>
      <p:sp>
        <p:nvSpPr>
          <p:cNvPr id="15" name="Text 13"/>
          <p:cNvSpPr/>
          <p:nvPr/>
        </p:nvSpPr>
        <p:spPr>
          <a:xfrm>
            <a:off x="4160520" y="251460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[US$ X]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977640" y="4343400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[Tu meta 3 años]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669280" y="2194560"/>
            <a:ext cx="301752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[Explica la lógica del cálculo: nº de clientes × ticket promedio]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[Cita las fuentes: reportes de industria, datos públicos]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420624" cy="420624"/>
          </a:xfrm>
          <a:prstGeom prst="ellipse">
            <a:avLst/>
          </a:prstGeom>
          <a:solidFill>
            <a:srgbClr val="E94E8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8404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1005840" y="45720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MODELO DE NEGOCIO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Cómo ganas dinero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13716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Objetivo: que quede claro quién paga, cuánto y con qué frecuencia.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863840" y="4828032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slides.cl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874520"/>
            <a:ext cx="2606040" cy="2286000"/>
          </a:xfrm>
          <a:prstGeom prst="roundRect">
            <a:avLst>
              <a:gd name="adj" fmla="val 3600"/>
            </a:avLst>
          </a:prstGeom>
          <a:solidFill>
            <a:srgbClr val="F8FAFC"/>
          </a:solidFill>
          <a:ln/>
          <a:effectLst>
            <a:outerShdw sx="100000" sy="100000" kx="0" ky="0" algn="bl" rotWithShape="0" blurRad="76200" dist="25400" dir="2700000">
              <a:srgbClr val="000000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85800" y="2148840"/>
            <a:ext cx="2148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[Quién paga]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85800" y="2651760"/>
            <a:ext cx="21488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[Segmento de cliente que pone la plata]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291840" y="1874520"/>
            <a:ext cx="2606040" cy="2286000"/>
          </a:xfrm>
          <a:prstGeom prst="roundRect">
            <a:avLst>
              <a:gd name="adj" fmla="val 3600"/>
            </a:avLst>
          </a:prstGeom>
          <a:solidFill>
            <a:srgbClr val="F8FAFC"/>
          </a:solidFill>
          <a:ln/>
          <a:effectLst>
            <a:outerShdw sx="100000" sy="100000" kx="0" ky="0" algn="bl" rotWithShape="0" blurRad="76200" dist="25400" dir="270000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3520440" y="2148840"/>
            <a:ext cx="2148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[Cuánto]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520440" y="2651760"/>
            <a:ext cx="21488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[Precio real: US$ X /mes, X% de comisión, ticket promedio]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126480" y="1874520"/>
            <a:ext cx="2606040" cy="2286000"/>
          </a:xfrm>
          <a:prstGeom prst="roundRect">
            <a:avLst>
              <a:gd name="adj" fmla="val 3600"/>
            </a:avLst>
          </a:prstGeom>
          <a:solidFill>
            <a:srgbClr val="F8FAFC"/>
          </a:solidFill>
          <a:ln/>
          <a:effectLst>
            <a:outerShdw sx="100000" sy="100000" kx="0" ky="0" algn="bl" rotWithShape="0" blurRad="76200" dist="25400" dir="270000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355080" y="2148840"/>
            <a:ext cx="2148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[Unit economics]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355080" y="2651760"/>
            <a:ext cx="21488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[CAC, LTV, margen — aunque sean estimaciones tempranas]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420624" cy="420624"/>
          </a:xfrm>
          <a:prstGeom prst="ellipse">
            <a:avLst/>
          </a:prstGeom>
          <a:solidFill>
            <a:srgbClr val="E94E8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8404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1005840" y="45720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TRACCIÓN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slide más importante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13716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Objetivo: demostrar con números que esto ya está pasando. Reemplaza el gráfico con tus datos.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863840" y="4828032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slides.cl</a:t>
            </a:r>
            <a:endParaRPr lang="en-US" sz="900" dirty="0"/>
          </a:p>
        </p:txBody>
      </p:sp>
      <p:graphicFrame>
        <p:nvGraphicFramePr>
          <p:cNvPr id="8" name="Chart 0" descr=""/>
          <p:cNvGraphicFramePr/>
          <p:nvPr/>
        </p:nvGraphicFramePr>
        <p:xfrm>
          <a:off x="457200" y="1828800"/>
          <a:ext cx="4937760" cy="2743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5760720" y="1828800"/>
            <a:ext cx="2926080" cy="804672"/>
          </a:xfrm>
          <a:prstGeom prst="roundRect">
            <a:avLst>
              <a:gd name="adj" fmla="val 9091"/>
            </a:avLst>
          </a:prstGeom>
          <a:solidFill>
            <a:srgbClr val="F8FAFC"/>
          </a:solidFill>
          <a:ln/>
          <a:effectLst>
            <a:outerShdw sx="100000" sy="100000" kx="0" ky="0" algn="bl" rotWithShape="0" blurRad="76200" dist="25400" dir="2700000">
              <a:srgbClr val="000000">
                <a:alpha val="12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5989320" y="1938528"/>
            <a:ext cx="1188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94E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[+XX%]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7223760" y="1938528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[crecimiento mensual]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5760720" y="2761488"/>
            <a:ext cx="2926080" cy="804672"/>
          </a:xfrm>
          <a:prstGeom prst="roundRect">
            <a:avLst>
              <a:gd name="adj" fmla="val 9091"/>
            </a:avLst>
          </a:prstGeom>
          <a:solidFill>
            <a:srgbClr val="F8FAFC"/>
          </a:solidFill>
          <a:ln/>
          <a:effectLst>
            <a:outerShdw sx="100000" sy="100000" kx="0" ky="0" algn="bl" rotWithShape="0" blurRad="76200" dist="25400" dir="2700000">
              <a:srgbClr val="000000">
                <a:alpha val="12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5989320" y="2871216"/>
            <a:ext cx="1188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94E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[XX]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7223760" y="2871216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[clientes activos]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5760720" y="3694176"/>
            <a:ext cx="2926080" cy="804672"/>
          </a:xfrm>
          <a:prstGeom prst="roundRect">
            <a:avLst>
              <a:gd name="adj" fmla="val 9091"/>
            </a:avLst>
          </a:prstGeom>
          <a:solidFill>
            <a:srgbClr val="F8FAFC"/>
          </a:solidFill>
          <a:ln/>
          <a:effectLst>
            <a:outerShdw sx="100000" sy="100000" kx="0" ky="0" algn="bl" rotWithShape="0" blurRad="76200" dist="25400" dir="2700000">
              <a:srgbClr val="000000">
                <a:alpha val="12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5989320" y="3803904"/>
            <a:ext cx="1188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94E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[XX%]</a:t>
            </a:r>
            <a:endParaRPr lang="en-US" sz="2200" dirty="0"/>
          </a:p>
        </p:txBody>
      </p:sp>
      <p:sp>
        <p:nvSpPr>
          <p:cNvPr id="17" name="Text 14"/>
          <p:cNvSpPr/>
          <p:nvPr/>
        </p:nvSpPr>
        <p:spPr>
          <a:xfrm>
            <a:off x="7223760" y="3803904"/>
            <a:ext cx="1371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[retención]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420624" cy="420624"/>
          </a:xfrm>
          <a:prstGeom prst="ellipse">
            <a:avLst/>
          </a:prstGeom>
          <a:solidFill>
            <a:srgbClr val="E94E8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8404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1005840" y="45720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COMPETENCIA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Matriz honesta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13716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Objetivo: mostrar que conoces el mapa y dónde te paras. 'No tenemos competencia' destruye credibilidad.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863840" y="4828032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slides.cl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1325880" y="3154680"/>
            <a:ext cx="2834640" cy="0"/>
          </a:xfrm>
          <a:prstGeom prst="line">
            <a:avLst/>
          </a:prstGeom>
          <a:noFill/>
          <a:ln w="19050">
            <a:solidFill>
              <a:srgbClr val="94A3B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743200" y="1737360"/>
            <a:ext cx="0" cy="2834640"/>
          </a:xfrm>
          <a:prstGeom prst="line">
            <a:avLst/>
          </a:prstGeom>
          <a:noFill/>
          <a:ln w="19050">
            <a:solidFill>
              <a:srgbClr val="94A3B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880360" y="3227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[Eje: ej. precio →]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2816352" y="169164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[Eje: ej. especialización ↑]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1828800" y="3657600"/>
            <a:ext cx="274320" cy="274320"/>
          </a:xfrm>
          <a:prstGeom prst="ellipse">
            <a:avLst/>
          </a:prstGeom>
          <a:solidFill>
            <a:srgbClr val="9CA3AF"/>
          </a:solidFill>
          <a:ln/>
        </p:spPr>
      </p:sp>
      <p:sp>
        <p:nvSpPr>
          <p:cNvPr id="13" name="Text 11"/>
          <p:cNvSpPr/>
          <p:nvPr/>
        </p:nvSpPr>
        <p:spPr>
          <a:xfrm>
            <a:off x="1508760" y="395020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[Comp. A]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2331720" y="2468880"/>
            <a:ext cx="274320" cy="274320"/>
          </a:xfrm>
          <a:prstGeom prst="ellipse">
            <a:avLst/>
          </a:prstGeom>
          <a:solidFill>
            <a:srgbClr val="9CA3AF"/>
          </a:solidFill>
          <a:ln/>
        </p:spPr>
      </p:sp>
      <p:sp>
        <p:nvSpPr>
          <p:cNvPr id="15" name="Text 13"/>
          <p:cNvSpPr/>
          <p:nvPr/>
        </p:nvSpPr>
        <p:spPr>
          <a:xfrm>
            <a:off x="2011680" y="276148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[Comp. B]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3520440" y="3886200"/>
            <a:ext cx="274320" cy="274320"/>
          </a:xfrm>
          <a:prstGeom prst="ellipse">
            <a:avLst/>
          </a:prstGeom>
          <a:solidFill>
            <a:srgbClr val="9CA3AF"/>
          </a:solidFill>
          <a:ln/>
        </p:spPr>
      </p:sp>
      <p:sp>
        <p:nvSpPr>
          <p:cNvPr id="17" name="Text 15"/>
          <p:cNvSpPr/>
          <p:nvPr/>
        </p:nvSpPr>
        <p:spPr>
          <a:xfrm>
            <a:off x="3200400" y="417880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[Comp. C]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3246120" y="2194560"/>
            <a:ext cx="411480" cy="411480"/>
          </a:xfrm>
          <a:prstGeom prst="star5">
            <a:avLst/>
          </a:prstGeom>
          <a:solidFill>
            <a:srgbClr val="E94E87"/>
          </a:solidFill>
          <a:ln/>
        </p:spPr>
      </p:sp>
      <p:sp>
        <p:nvSpPr>
          <p:cNvPr id="19" name="Text 17"/>
          <p:cNvSpPr/>
          <p:nvPr/>
        </p:nvSpPr>
        <p:spPr>
          <a:xfrm>
            <a:off x="3063240" y="2624328"/>
            <a:ext cx="777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E94E8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[Tú]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5120640" y="2103120"/>
            <a:ext cx="365760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[Elige 2 ejes que le importen al cliente, no a ti]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[Incluye a los competidores reales — también 'no hacer nada' o la planilla Excel]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[Tu posición debe ser defendible con hechos, no deseos]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84048"/>
            <a:ext cx="420624" cy="420624"/>
          </a:xfrm>
          <a:prstGeom prst="ellipse">
            <a:avLst/>
          </a:prstGeom>
          <a:solidFill>
            <a:srgbClr val="E94E8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8404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1005840" y="45720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VENTAJA COMPETITIVA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qué tú y no otro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457200" y="13716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Objetivo: qué tienes que sea difícil de copiar — tecnología, datos, distribución, equipo.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863840" y="4828032"/>
            <a:ext cx="8229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slides.cl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874520"/>
            <a:ext cx="2606040" cy="2286000"/>
          </a:xfrm>
          <a:prstGeom prst="roundRect">
            <a:avLst>
              <a:gd name="adj" fmla="val 3600"/>
            </a:avLst>
          </a:prstGeom>
          <a:solidFill>
            <a:srgbClr val="FDF2F7"/>
          </a:solidFill>
          <a:ln/>
          <a:effectLst>
            <a:outerShdw sx="100000" sy="100000" kx="0" ky="0" algn="bl" rotWithShape="0" blurRad="76200" dist="25400" dir="27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103120"/>
            <a:ext cx="411480" cy="411480"/>
          </a:xfrm>
          <a:prstGeom prst="star5">
            <a:avLst/>
          </a:prstGeom>
          <a:solidFill>
            <a:srgbClr val="E94E87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265176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[Tecnología]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85800" y="3035808"/>
            <a:ext cx="2148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[Qué construiste que tomaría años replicar]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291840" y="1874520"/>
            <a:ext cx="2606040" cy="2286000"/>
          </a:xfrm>
          <a:prstGeom prst="roundRect">
            <a:avLst>
              <a:gd name="adj" fmla="val 3600"/>
            </a:avLst>
          </a:prstGeom>
          <a:solidFill>
            <a:srgbClr val="FDF2F7"/>
          </a:solidFill>
          <a:ln/>
          <a:effectLst>
            <a:outerShdw sx="100000" sy="100000" kx="0" ky="0" algn="bl" rotWithShape="0" blurRad="76200" dist="25400" dir="27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520440" y="2103120"/>
            <a:ext cx="411480" cy="411480"/>
          </a:xfrm>
          <a:prstGeom prst="star5">
            <a:avLst/>
          </a:prstGeom>
          <a:solidFill>
            <a:srgbClr val="E94E87"/>
          </a:solidFill>
          <a:ln/>
        </p:spPr>
      </p:sp>
      <p:sp>
        <p:nvSpPr>
          <p:cNvPr id="14" name="Text 12"/>
          <p:cNvSpPr/>
          <p:nvPr/>
        </p:nvSpPr>
        <p:spPr>
          <a:xfrm>
            <a:off x="3520440" y="265176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[Datos / red]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3520440" y="3035808"/>
            <a:ext cx="2148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[Qué activo crece con cada cliente nuevo]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126480" y="1874520"/>
            <a:ext cx="2606040" cy="2286000"/>
          </a:xfrm>
          <a:prstGeom prst="roundRect">
            <a:avLst>
              <a:gd name="adj" fmla="val 3600"/>
            </a:avLst>
          </a:prstGeom>
          <a:solidFill>
            <a:srgbClr val="FDF2F7"/>
          </a:solidFill>
          <a:ln/>
          <a:effectLst>
            <a:outerShdw sx="100000" sy="100000" kx="0" ky="0" algn="bl" rotWithShape="0" blurRad="76200" dist="25400" dir="27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355080" y="2103120"/>
            <a:ext cx="411480" cy="411480"/>
          </a:xfrm>
          <a:prstGeom prst="star5">
            <a:avLst/>
          </a:prstGeom>
          <a:solidFill>
            <a:srgbClr val="E94E87"/>
          </a:solidFill>
          <a:ln/>
        </p:spPr>
      </p:sp>
      <p:sp>
        <p:nvSpPr>
          <p:cNvPr id="18" name="Text 16"/>
          <p:cNvSpPr/>
          <p:nvPr/>
        </p:nvSpPr>
        <p:spPr>
          <a:xfrm>
            <a:off x="6355080" y="265176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[Distribución]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355080" y="3035808"/>
            <a:ext cx="2148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[Qué canal o alianza tienes que otros no]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Pitch Deck — Slides.cl</dc:title>
  <dc:subject>PptxGenJS Presentation</dc:subject>
  <dc:creator>Slides.cl</dc:creator>
  <cp:lastModifiedBy>Slides.cl</cp:lastModifiedBy>
  <cp:revision>1</cp:revision>
  <dcterms:created xsi:type="dcterms:W3CDTF">2026-07-09T23:42:29Z</dcterms:created>
  <dcterms:modified xsi:type="dcterms:W3CDTF">2026-07-09T23:42:29Z</dcterms:modified>
</cp:coreProperties>
</file>